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0" r:id="rId6"/>
    <p:sldId id="260" r:id="rId7"/>
    <p:sldId id="267" r:id="rId8"/>
    <p:sldId id="262" r:id="rId9"/>
    <p:sldId id="268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>
        <p:scale>
          <a:sx n="68" d="100"/>
          <a:sy n="68" d="100"/>
        </p:scale>
        <p:origin x="125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09023-AF2B-4043-B228-F191CADC9BB1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517F-9C19-4E9A-AB98-AA89BD9F1D1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5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67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535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59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6469" y="640080"/>
            <a:ext cx="9313817" cy="85613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854926"/>
            <a:ext cx="11168742" cy="434426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09-06-2016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Investment Case Study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58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044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57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58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47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945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4"/>
            <a:ext cx="3933825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2891" y="987425"/>
            <a:ext cx="6182497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55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4"/>
            <a:ext cx="3933825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B9132-D0D3-4182-9F3A-A2B393A6FF1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636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8278" y="705802"/>
            <a:ext cx="9181075" cy="984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18FE-C8D6-4A9C-A702-41F1E0C1C452}" type="datetimeFigureOut">
              <a:rPr lang="en-IN" smtClean="0"/>
              <a:t>23-02-2019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Investment Case Study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1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353" y="325938"/>
            <a:ext cx="1446786" cy="3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5" b="100000" l="0" r="100000">
                        <a14:foregroundMark x1="19244" y1="37433" x2="19244" y2="37433"/>
                        <a14:foregroundMark x1="31959" y1="47059" x2="31959" y2="47059"/>
                        <a14:foregroundMark x1="19931" y1="64171" x2="19931" y2="64171"/>
                        <a14:foregroundMark x1="28179" y1="70053" x2="28179" y2="70053"/>
                        <a14:foregroundMark x1="42612" y1="71123" x2="42612" y2="71123"/>
                        <a14:foregroundMark x1="55326" y1="65775" x2="55326" y2="65775"/>
                        <a14:foregroundMark x1="61856" y1="66845" x2="61856" y2="66845"/>
                        <a14:foregroundMark x1="37113" y1="24599" x2="37113" y2="24599"/>
                        <a14:foregroundMark x1="34708" y1="11765" x2="34708" y2="11765"/>
                        <a14:foregroundMark x1="23711" y1="11765" x2="23711" y2="11765"/>
                        <a14:foregroundMark x1="23711" y1="22995" x2="23711" y2="22995"/>
                        <a14:foregroundMark x1="39863" y1="40107" x2="39863" y2="40107"/>
                        <a14:foregroundMark x1="26460" y1="47059" x2="26460" y2="4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66"/>
            <a:ext cx="1268279" cy="8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3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1478" y="344557"/>
            <a:ext cx="9144000" cy="3193774"/>
          </a:xfrm>
        </p:spPr>
        <p:txBody>
          <a:bodyPr>
            <a:normAutofit/>
          </a:bodyPr>
          <a:lstStyle/>
          <a:p>
            <a:r>
              <a:rPr lang="en-IN" sz="2800" dirty="0"/>
              <a:t>HELP International NGO CASE STUDY 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SUBMISSION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741" y="6113119"/>
            <a:ext cx="6138856" cy="400324"/>
          </a:xfrm>
        </p:spPr>
        <p:txBody>
          <a:bodyPr>
            <a:normAutofit/>
          </a:bodyPr>
          <a:lstStyle/>
          <a:p>
            <a:pPr algn="l"/>
            <a:r>
              <a:rPr lang="en-IN" sz="1800" dirty="0"/>
              <a:t>Submitted By : Shivali Dalmia</a:t>
            </a:r>
          </a:p>
        </p:txBody>
      </p:sp>
    </p:spTree>
    <p:extLst>
      <p:ext uri="{BB962C8B-B14F-4D97-AF65-F5344CB8AC3E}">
        <p14:creationId xmlns:p14="http://schemas.microsoft.com/office/powerpoint/2010/main" val="341473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99804D2-51B5-458D-84ED-1B32B79F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048" y="1506356"/>
            <a:ext cx="6706181" cy="446951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5857" y="882127"/>
            <a:ext cx="9313817" cy="856138"/>
          </a:xfrm>
        </p:spPr>
        <p:txBody>
          <a:bodyPr/>
          <a:lstStyle/>
          <a:p>
            <a:r>
              <a:rPr lang="en-IN" b="1" dirty="0"/>
              <a:t>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6263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i="1" u="sng" dirty="0"/>
              <a:t>Problem:</a:t>
            </a:r>
            <a:endParaRPr lang="en-IN" sz="1400" u="sng" dirty="0"/>
          </a:p>
          <a:p>
            <a:pPr marL="0" indent="0">
              <a:buNone/>
            </a:pPr>
            <a:r>
              <a:rPr lang="en-IN" sz="1400" dirty="0"/>
              <a:t>HELP international NGO needs to know the countries which are in direst aid of need. They want to channelize their money strategically and effectively to help the areas in need.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b="1" i="1" u="sng" dirty="0"/>
              <a:t>Goal of Analysis:</a:t>
            </a:r>
          </a:p>
          <a:p>
            <a:pPr marL="0" indent="0">
              <a:buNone/>
            </a:pPr>
            <a:endParaRPr lang="en-IN" sz="1400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Categorize countries by analysing certain socio economic and health factors that determine the overall development of the country.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Identify the countries which are in most need of help to progress on their overall development.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Recommend some countries to invest in.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1" y="640080"/>
            <a:ext cx="10145486" cy="85613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</a:t>
            </a:r>
            <a:br>
              <a:rPr lang="en-IN" b="1" dirty="0"/>
            </a:br>
            <a:r>
              <a:rPr lang="en-IN" sz="2800" b="1" dirty="0"/>
              <a:t>PROBLEM STATEMENT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6975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9" y="1854926"/>
            <a:ext cx="11168742" cy="48192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1800" dirty="0"/>
              <a:t>          </a:t>
            </a:r>
            <a:r>
              <a:rPr lang="en-IN" sz="1800" b="1" dirty="0"/>
              <a:t>Step-1                                            	  Step-2</a:t>
            </a:r>
          </a:p>
          <a:p>
            <a:pPr marL="0" indent="0">
              <a:buNone/>
            </a:pPr>
            <a:endParaRPr lang="en-IN" sz="1800" b="1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		</a:t>
            </a:r>
            <a:endParaRPr lang="en-IN" sz="1800" b="1" dirty="0"/>
          </a:p>
          <a:p>
            <a:pPr marL="0" indent="0">
              <a:buNone/>
            </a:pPr>
            <a:r>
              <a:rPr lang="en-IN" sz="1800" b="1" dirty="0"/>
              <a:t>        Step-3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				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3071" y="640080"/>
            <a:ext cx="10087215" cy="85613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 </a:t>
            </a:r>
            <a:br>
              <a:rPr lang="en-IN" b="1" dirty="0"/>
            </a:br>
            <a:r>
              <a:rPr lang="en-IN" sz="2800" b="1" dirty="0"/>
              <a:t>Analysis Approach</a:t>
            </a:r>
            <a:endParaRPr lang="en-IN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3DDDD-FE1B-4A20-A019-9D1B6D0C63B8}"/>
              </a:ext>
            </a:extLst>
          </p:cNvPr>
          <p:cNvSpPr/>
          <p:nvPr/>
        </p:nvSpPr>
        <p:spPr>
          <a:xfrm>
            <a:off x="1075765" y="2200836"/>
            <a:ext cx="2173941" cy="116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After cleaning the master data , perform EDA to identify important factors.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57C278-FB2F-4D78-9EBD-F8D78FCF8097}"/>
              </a:ext>
            </a:extLst>
          </p:cNvPr>
          <p:cNvSpPr/>
          <p:nvPr/>
        </p:nvSpPr>
        <p:spPr>
          <a:xfrm>
            <a:off x="4262718" y="2191871"/>
            <a:ext cx="2532529" cy="1160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Standardize the data to bring it on common scale for effective comparison.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B03AB7-0474-42D2-994D-02BE1309E20A}"/>
              </a:ext>
            </a:extLst>
          </p:cNvPr>
          <p:cNvCxnSpPr>
            <a:stCxn id="2" idx="3"/>
          </p:cNvCxnSpPr>
          <p:nvPr/>
        </p:nvCxnSpPr>
        <p:spPr>
          <a:xfrm>
            <a:off x="3249706" y="2781301"/>
            <a:ext cx="1013012" cy="1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82E75B-08FF-450C-8340-6D6100C4BE1C}"/>
              </a:ext>
            </a:extLst>
          </p:cNvPr>
          <p:cNvSpPr/>
          <p:nvPr/>
        </p:nvSpPr>
        <p:spPr>
          <a:xfrm>
            <a:off x="6808694" y="2226393"/>
            <a:ext cx="110714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1EBE4-E866-45D8-A93C-F53F409B7D38}"/>
              </a:ext>
            </a:extLst>
          </p:cNvPr>
          <p:cNvSpPr/>
          <p:nvPr/>
        </p:nvSpPr>
        <p:spPr>
          <a:xfrm>
            <a:off x="7929283" y="1787185"/>
            <a:ext cx="2521003" cy="603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Use SKLEARN </a:t>
            </a:r>
            <a:r>
              <a:rPr lang="en-US" sz="1400" dirty="0" err="1"/>
              <a:t>StandardScaler</a:t>
            </a:r>
            <a:r>
              <a:rPr lang="en-US" sz="1400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BBBBD-F709-46F4-90BD-C1C873F078BB}"/>
              </a:ext>
            </a:extLst>
          </p:cNvPr>
          <p:cNvSpPr/>
          <p:nvPr/>
        </p:nvSpPr>
        <p:spPr>
          <a:xfrm>
            <a:off x="936760" y="4450858"/>
            <a:ext cx="2563905" cy="98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Perform Principal Component Analysis(PCA) on standardized data.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5B71FD-C201-43AF-BA7C-5E130B1889E4}"/>
              </a:ext>
            </a:extLst>
          </p:cNvPr>
          <p:cNvSpPr/>
          <p:nvPr/>
        </p:nvSpPr>
        <p:spPr>
          <a:xfrm flipV="1">
            <a:off x="3500665" y="4907491"/>
            <a:ext cx="36903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DC5661-515B-4B31-A1C5-977F724F6A71}"/>
              </a:ext>
            </a:extLst>
          </p:cNvPr>
          <p:cNvSpPr/>
          <p:nvPr/>
        </p:nvSpPr>
        <p:spPr>
          <a:xfrm>
            <a:off x="3869703" y="4738880"/>
            <a:ext cx="3031642" cy="1574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Plot scree graph to depict the relation between variance of data and no of principal components.</a:t>
            </a:r>
          </a:p>
          <a:p>
            <a:endParaRPr lang="en-US" sz="1400" dirty="0"/>
          </a:p>
          <a:p>
            <a:r>
              <a:rPr lang="en-US" sz="1400" dirty="0"/>
              <a:t>5 principal components capture approximately 95% of variance.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B900E0-6008-49ED-B774-FD45C04D6EC8}"/>
              </a:ext>
            </a:extLst>
          </p:cNvPr>
          <p:cNvCxnSpPr>
            <a:cxnSpLocks/>
          </p:cNvCxnSpPr>
          <p:nvPr/>
        </p:nvCxnSpPr>
        <p:spPr>
          <a:xfrm>
            <a:off x="2328049" y="5300290"/>
            <a:ext cx="17929" cy="81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FCAA34DE-2407-477C-9591-435F2D71E00A}"/>
              </a:ext>
            </a:extLst>
          </p:cNvPr>
          <p:cNvSpPr/>
          <p:nvPr/>
        </p:nvSpPr>
        <p:spPr>
          <a:xfrm>
            <a:off x="1765513" y="6100246"/>
            <a:ext cx="1160929" cy="425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Contd. On next slide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868D44A-5E84-4B87-9487-F8E4F5711BCA}"/>
              </a:ext>
            </a:extLst>
          </p:cNvPr>
          <p:cNvCxnSpPr>
            <a:cxnSpLocks/>
          </p:cNvCxnSpPr>
          <p:nvPr/>
        </p:nvCxnSpPr>
        <p:spPr>
          <a:xfrm rot="5400000">
            <a:off x="2842351" y="2984173"/>
            <a:ext cx="1537976" cy="14016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5751909-4B66-4400-9F15-86CC05CD1725}"/>
              </a:ext>
            </a:extLst>
          </p:cNvPr>
          <p:cNvCxnSpPr>
            <a:stCxn id="9" idx="2"/>
          </p:cNvCxnSpPr>
          <p:nvPr/>
        </p:nvCxnSpPr>
        <p:spPr>
          <a:xfrm>
            <a:off x="9189785" y="2390509"/>
            <a:ext cx="10776" cy="18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51DB05-2A97-4DF6-8717-04FB1A61F691}"/>
              </a:ext>
            </a:extLst>
          </p:cNvPr>
          <p:cNvCxnSpPr/>
          <p:nvPr/>
        </p:nvCxnSpPr>
        <p:spPr>
          <a:xfrm>
            <a:off x="6901345" y="5731497"/>
            <a:ext cx="8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8E94BB-B972-4891-B5E5-058E562C6EFE}"/>
              </a:ext>
            </a:extLst>
          </p:cNvPr>
          <p:cNvCxnSpPr/>
          <p:nvPr/>
        </p:nvCxnSpPr>
        <p:spPr>
          <a:xfrm>
            <a:off x="6909847" y="5731497"/>
            <a:ext cx="593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557AF92-DAE8-44EA-9953-BB951451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341" y="3545405"/>
            <a:ext cx="4857545" cy="31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55" y="1080247"/>
            <a:ext cx="11168742" cy="5777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dirty="0"/>
              <a:t>                     Step - 4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                    </a:t>
            </a:r>
          </a:p>
          <a:p>
            <a:pPr marL="0" indent="0">
              <a:buNone/>
            </a:pPr>
            <a:r>
              <a:rPr lang="en-IN" sz="1400" b="1" dirty="0"/>
              <a:t>                     Step - 5</a:t>
            </a:r>
            <a:endParaRPr lang="en-IN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3E1FC-78F0-4254-8064-58BE7A6CC211}"/>
              </a:ext>
            </a:extLst>
          </p:cNvPr>
          <p:cNvSpPr/>
          <p:nvPr/>
        </p:nvSpPr>
        <p:spPr>
          <a:xfrm>
            <a:off x="1348932" y="1353670"/>
            <a:ext cx="2559424" cy="1129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Perform outlier analysis on PCA’s chosen (PC1 to PC5).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A135E89-A004-4E47-9E22-37E092F89A55}"/>
              </a:ext>
            </a:extLst>
          </p:cNvPr>
          <p:cNvSpPr/>
          <p:nvPr/>
        </p:nvSpPr>
        <p:spPr>
          <a:xfrm flipV="1">
            <a:off x="3908357" y="1918447"/>
            <a:ext cx="211592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E1A073-A026-4027-9183-5ABF9CCF9FD7}"/>
              </a:ext>
            </a:extLst>
          </p:cNvPr>
          <p:cNvSpPr/>
          <p:nvPr/>
        </p:nvSpPr>
        <p:spPr>
          <a:xfrm>
            <a:off x="6024283" y="1485693"/>
            <a:ext cx="2866120" cy="621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Use IQR method to remove the outliers completely which can disrupt the cluster formations.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1AEAE-E41B-44F4-9EAE-0D8C9592C4F2}"/>
              </a:ext>
            </a:extLst>
          </p:cNvPr>
          <p:cNvSpPr/>
          <p:nvPr/>
        </p:nvSpPr>
        <p:spPr>
          <a:xfrm>
            <a:off x="1173641" y="3554984"/>
            <a:ext cx="2783421" cy="1384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Apply K-means algorithm by deciding initial no of clusters (k =3/5).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E2E75C-1F4F-4F87-A141-B88DCBC0610A}"/>
              </a:ext>
            </a:extLst>
          </p:cNvPr>
          <p:cNvCxnSpPr/>
          <p:nvPr/>
        </p:nvCxnSpPr>
        <p:spPr>
          <a:xfrm>
            <a:off x="2475297" y="2488676"/>
            <a:ext cx="0" cy="1093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64F366-20B1-4237-986C-EE36EF969655}"/>
              </a:ext>
            </a:extLst>
          </p:cNvPr>
          <p:cNvSpPr/>
          <p:nvPr/>
        </p:nvSpPr>
        <p:spPr>
          <a:xfrm>
            <a:off x="1132290" y="5605831"/>
            <a:ext cx="3336015" cy="666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K=5 is chosen as optimum no of clusters to be formed.</a:t>
            </a:r>
          </a:p>
          <a:p>
            <a:endParaRPr lang="en-US" sz="14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E0A6B03-DC4F-4743-86AA-EE3E9700AE1E}"/>
              </a:ext>
            </a:extLst>
          </p:cNvPr>
          <p:cNvSpPr/>
          <p:nvPr/>
        </p:nvSpPr>
        <p:spPr>
          <a:xfrm>
            <a:off x="2417976" y="4939553"/>
            <a:ext cx="57322" cy="666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35F6284-5E84-401E-BB95-2D3A4E9FD1E1}"/>
              </a:ext>
            </a:extLst>
          </p:cNvPr>
          <p:cNvSpPr/>
          <p:nvPr/>
        </p:nvSpPr>
        <p:spPr>
          <a:xfrm>
            <a:off x="3957062" y="4189692"/>
            <a:ext cx="206722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02E492-AEB2-4A23-889B-55FE9AFB6359}"/>
              </a:ext>
            </a:extLst>
          </p:cNvPr>
          <p:cNvSpPr/>
          <p:nvPr/>
        </p:nvSpPr>
        <p:spPr>
          <a:xfrm>
            <a:off x="6024283" y="2945093"/>
            <a:ext cx="3529234" cy="1659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how well is data clustered using Hopkins statistics (0.73 close to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Plot elbow curve to decide on optimum no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K=5 is optimum as after that graph becomes flat.</a:t>
            </a:r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3B3D09-3A41-4986-B982-F49DF60D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288" y="4837218"/>
            <a:ext cx="2863694" cy="19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4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55" y="1080247"/>
            <a:ext cx="11721248" cy="5777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dirty="0"/>
              <a:t>                     Step - 6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pPr marL="0" indent="0">
              <a:buNone/>
            </a:pPr>
            <a:r>
              <a:rPr lang="en-IN" sz="1400" b="1" dirty="0"/>
              <a:t>                    Step - 7</a:t>
            </a:r>
            <a:endParaRPr lang="en-IN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3E1FC-78F0-4254-8064-58BE7A6CC211}"/>
              </a:ext>
            </a:extLst>
          </p:cNvPr>
          <p:cNvSpPr/>
          <p:nvPr/>
        </p:nvSpPr>
        <p:spPr>
          <a:xfrm>
            <a:off x="1348932" y="1353670"/>
            <a:ext cx="2559424" cy="696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Apply hierarchical clustering to decide on no of clusters to be chosen.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E1A073-A026-4027-9183-5ABF9CCF9FD7}"/>
              </a:ext>
            </a:extLst>
          </p:cNvPr>
          <p:cNvSpPr/>
          <p:nvPr/>
        </p:nvSpPr>
        <p:spPr>
          <a:xfrm>
            <a:off x="4960989" y="1305790"/>
            <a:ext cx="2866120" cy="621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K=5 comes to be the optimum value for no of clusters by cutting </a:t>
            </a:r>
            <a:r>
              <a:rPr lang="en-US" sz="1400" dirty="0" err="1"/>
              <a:t>dendogram</a:t>
            </a:r>
            <a:r>
              <a:rPr lang="en-US" sz="1400" dirty="0"/>
              <a:t> by a horizontal 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1AEAE-E41B-44F4-9EAE-0D8C9592C4F2}"/>
              </a:ext>
            </a:extLst>
          </p:cNvPr>
          <p:cNvSpPr/>
          <p:nvPr/>
        </p:nvSpPr>
        <p:spPr>
          <a:xfrm>
            <a:off x="1282050" y="3248810"/>
            <a:ext cx="2626299" cy="981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Combine the master country data set with principal components derived during PCA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E2E75C-1F4F-4F87-A141-B88DCBC0610A}"/>
              </a:ext>
            </a:extLst>
          </p:cNvPr>
          <p:cNvCxnSpPr>
            <a:cxnSpLocks/>
          </p:cNvCxnSpPr>
          <p:nvPr/>
        </p:nvCxnSpPr>
        <p:spPr>
          <a:xfrm>
            <a:off x="2442304" y="2003196"/>
            <a:ext cx="0" cy="124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AB3BF9-299D-4806-842A-1F659564DF78}"/>
              </a:ext>
            </a:extLst>
          </p:cNvPr>
          <p:cNvSpPr/>
          <p:nvPr/>
        </p:nvSpPr>
        <p:spPr>
          <a:xfrm>
            <a:off x="3908356" y="1569563"/>
            <a:ext cx="1052633" cy="75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F87D1B-7488-4011-8856-8134A29BBF0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827109" y="1616390"/>
            <a:ext cx="55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CCBF64-A0AB-4B80-B6B2-ADAA15C0DFE5}"/>
              </a:ext>
            </a:extLst>
          </p:cNvPr>
          <p:cNvSpPr/>
          <p:nvPr/>
        </p:nvSpPr>
        <p:spPr>
          <a:xfrm>
            <a:off x="4960989" y="3329238"/>
            <a:ext cx="2866120" cy="981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Perform mean analysis for important principal components and original columns for all 5 clusters.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A41891D-5FA6-4322-8C89-8C7C8B1FAD6A}"/>
              </a:ext>
            </a:extLst>
          </p:cNvPr>
          <p:cNvSpPr/>
          <p:nvPr/>
        </p:nvSpPr>
        <p:spPr>
          <a:xfrm>
            <a:off x="3908356" y="3593011"/>
            <a:ext cx="1052633" cy="75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6CA193-7ED0-4CFC-93F6-9AAF3349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186" y="1052955"/>
            <a:ext cx="3093838" cy="178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1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9" y="640080"/>
            <a:ext cx="10045337" cy="856138"/>
          </a:xfrm>
        </p:spPr>
        <p:txBody>
          <a:bodyPr>
            <a:normAutofit fontScale="90000"/>
          </a:bodyPr>
          <a:lstStyle/>
          <a:p>
            <a:br>
              <a:rPr lang="en-IN" sz="2800" b="1" dirty="0"/>
            </a:br>
            <a:r>
              <a:rPr lang="en-IN" sz="2800" b="1" dirty="0"/>
              <a:t>Feature mean </a:t>
            </a:r>
            <a:r>
              <a:rPr lang="en-IN" sz="2800" b="1" dirty="0" err="1"/>
              <a:t>analsysis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8" y="1513260"/>
            <a:ext cx="11529831" cy="52127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PC1,PC2 , PC3 , PC4 , PC5 , child mortality rate, total health expenditure , total fertility rate are chosen to be most important parameters to decide on clusters which needs help.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From below plots we can see that PC1 can be seen as a linear combination of </a:t>
            </a:r>
            <a:r>
              <a:rPr lang="en-IN" sz="1400" dirty="0" err="1"/>
              <a:t>income,life_expectancy</a:t>
            </a:r>
            <a:r>
              <a:rPr lang="en-IN" sz="1400" dirty="0"/>
              <a:t> and </a:t>
            </a:r>
            <a:r>
              <a:rPr lang="en-IN" sz="1400" dirty="0" err="1"/>
              <a:t>gdpp</a:t>
            </a:r>
            <a:r>
              <a:rPr lang="en-IN" sz="1400" dirty="0"/>
              <a:t> parameters as they all </a:t>
            </a:r>
          </a:p>
          <a:p>
            <a:pPr marL="0" indent="0">
              <a:buNone/>
            </a:pPr>
            <a:r>
              <a:rPr lang="en-IN" sz="1400" dirty="0"/>
              <a:t>     are highest in cluster 0 and lowest in cluster 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PC2 can be seen related to inflation original parameter as both are highest in cluster 4 and lowest in cluster 0.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        </a:t>
            </a:r>
          </a:p>
          <a:p>
            <a:pPr marL="0" indent="0">
              <a:buNone/>
            </a:pPr>
            <a:r>
              <a:rPr lang="en-IN" sz="1400" dirty="0"/>
              <a:t>                                      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>
              <a:buFont typeface="Wingdings" panose="05000000000000000000" pitchFamily="2" charset="2"/>
              <a:buChar char="Ø"/>
            </a:pPr>
            <a:endParaRPr lang="en-IN" sz="1400" dirty="0"/>
          </a:p>
          <a:p>
            <a:pPr>
              <a:buFont typeface="Wingdings" panose="05000000000000000000" pitchFamily="2" charset="2"/>
              <a:buChar char="Ø"/>
            </a:pPr>
            <a:endParaRPr lang="en-IN" sz="1400" dirty="0"/>
          </a:p>
          <a:p>
            <a:pPr marL="0" indent="0">
              <a:buNone/>
            </a:pPr>
            <a:r>
              <a:rPr lang="en-IN" sz="1400" dirty="0"/>
              <a:t>    Cluster 0 – Lowest (Good)                                           Cluster 0 – Highest                                                   Cluster 0 – Lowest (Good)</a:t>
            </a:r>
          </a:p>
          <a:p>
            <a:pPr marL="0" indent="0">
              <a:buNone/>
            </a:pPr>
            <a:r>
              <a:rPr lang="en-IN" sz="1400" dirty="0"/>
              <a:t>    Cluster 2 – Highest (Bad)                                             Cluster 4 – Lowest                                                   Cluster 2 – Highest (Bad)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A06E9-B1E7-41A9-9E12-9FFD6A6F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1" y="3041954"/>
            <a:ext cx="3045182" cy="2809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E560D-2683-4301-A3A9-22502FBC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67" y="3134145"/>
            <a:ext cx="3004395" cy="2716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1663B-9C71-4502-99F6-91EB40D4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59" y="3100856"/>
            <a:ext cx="2807885" cy="26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8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47" y="761999"/>
            <a:ext cx="10132039" cy="977245"/>
          </a:xfrm>
        </p:spPr>
        <p:txBody>
          <a:bodyPr/>
          <a:lstStyle/>
          <a:p>
            <a:r>
              <a:rPr lang="en-IN" b="1" dirty="0"/>
              <a:t>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5E98-9023-43BB-B201-2386A8DF5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0" y="961534"/>
            <a:ext cx="12103870" cy="5863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Principal Component Mean Analysis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600" dirty="0"/>
              <a:t>   </a:t>
            </a:r>
          </a:p>
          <a:p>
            <a:pPr marL="0" indent="0">
              <a:buNone/>
            </a:pPr>
            <a:r>
              <a:rPr lang="en-IN" sz="1600" dirty="0"/>
              <a:t>            PC                                  Cluster 0 – Highest (High income, </a:t>
            </a:r>
            <a:r>
              <a:rPr lang="en-IN" sz="1600" dirty="0" err="1"/>
              <a:t>life_expec</a:t>
            </a:r>
            <a:r>
              <a:rPr lang="en-IN" sz="1600" dirty="0"/>
              <a:t> ,GDP)                                                     Cluster 4 – Highest </a:t>
            </a:r>
          </a:p>
          <a:p>
            <a:pPr marL="0" indent="0">
              <a:buNone/>
            </a:pPr>
            <a:r>
              <a:rPr lang="en-IN" sz="1600" dirty="0"/>
              <a:t>                                                   Cluster 2 – Lowest (Low income, </a:t>
            </a:r>
            <a:r>
              <a:rPr lang="en-IN" sz="1600" dirty="0" err="1"/>
              <a:t>life_expec,GDP</a:t>
            </a:r>
            <a:r>
              <a:rPr lang="en-IN" sz="1600" dirty="0"/>
              <a:t>)                                                        Cluster 2 - Lowest   </a:t>
            </a:r>
          </a:p>
          <a:p>
            <a:pPr marL="0" indent="0">
              <a:buNone/>
            </a:pPr>
            <a:r>
              <a:rPr lang="en-IN" sz="1600" dirty="0"/>
              <a:t>       </a:t>
            </a:r>
          </a:p>
          <a:p>
            <a:pPr marL="0" indent="0">
              <a:buNone/>
            </a:pPr>
            <a:r>
              <a:rPr lang="en-IN" sz="1600" b="1" dirty="0"/>
              <a:t>                                                         </a:t>
            </a:r>
          </a:p>
          <a:p>
            <a:pPr marL="0" indent="0">
              <a:buNone/>
            </a:pPr>
            <a:endParaRPr lang="en-IN" sz="1600" b="1" dirty="0"/>
          </a:p>
          <a:p>
            <a:pPr marL="0" indent="0">
              <a:buNone/>
            </a:pPr>
            <a:endParaRPr lang="en-IN" sz="1600" b="1" dirty="0"/>
          </a:p>
          <a:p>
            <a:pPr marL="0" indent="0">
              <a:buNone/>
            </a:pPr>
            <a:endParaRPr lang="en-IN" sz="1600" b="1" dirty="0"/>
          </a:p>
          <a:p>
            <a:pPr marL="0" indent="0">
              <a:buNone/>
            </a:pPr>
            <a:r>
              <a:rPr lang="en-IN" sz="1600" b="1" dirty="0"/>
              <a:t>                                                    </a:t>
            </a:r>
            <a:r>
              <a:rPr lang="en-IN" sz="1600" dirty="0"/>
              <a:t>Cluster 0 – Lowest (Low inflation)                                                                                  Cluster 2 - Highest</a:t>
            </a:r>
          </a:p>
          <a:p>
            <a:pPr marL="0" indent="0">
              <a:buNone/>
            </a:pPr>
            <a:r>
              <a:rPr lang="en-IN" sz="1600" dirty="0"/>
              <a:t>                                                    Cluster 2/3/4 – Highest (High inflation)                                                                           Cluster 3 - Lowest</a:t>
            </a:r>
          </a:p>
          <a:p>
            <a:pPr marL="0" indent="0">
              <a:buNone/>
            </a:pPr>
            <a:endParaRPr lang="en-IN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1BCC0-2BB5-4881-B136-4149E12F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0" y="1739245"/>
            <a:ext cx="2469059" cy="2361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0AD73-F6CC-4E7A-90C6-E81D5BF8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00" y="4403405"/>
            <a:ext cx="2542215" cy="2361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C176E-78AB-4B45-810E-AD805346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379" y="1831655"/>
            <a:ext cx="2702779" cy="2479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6BB14-887C-4CC1-8A80-B819E188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380" y="4341770"/>
            <a:ext cx="2702778" cy="25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8" y="1854926"/>
            <a:ext cx="11642507" cy="36093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3C3A4-8985-43FE-9DEB-54040EE7381F}"/>
              </a:ext>
            </a:extLst>
          </p:cNvPr>
          <p:cNvSpPr txBox="1"/>
          <p:nvPr/>
        </p:nvSpPr>
        <p:spPr>
          <a:xfrm>
            <a:off x="218783" y="1060255"/>
            <a:ext cx="10540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Inferences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DF7BB8-9954-4666-A9CA-FD3F02FD2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66175"/>
              </p:ext>
            </p:extLst>
          </p:nvPr>
        </p:nvGraphicFramePr>
        <p:xfrm>
          <a:off x="360275" y="1854926"/>
          <a:ext cx="10174960" cy="360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574">
                  <a:extLst>
                    <a:ext uri="{9D8B030D-6E8A-4147-A177-3AD203B41FA5}">
                      <a16:colId xmlns:a16="http://schemas.microsoft.com/office/drawing/2014/main" val="673755150"/>
                    </a:ext>
                  </a:extLst>
                </a:gridCol>
                <a:gridCol w="8678386">
                  <a:extLst>
                    <a:ext uri="{9D8B030D-6E8A-4147-A177-3AD203B41FA5}">
                      <a16:colId xmlns:a16="http://schemas.microsoft.com/office/drawing/2014/main" val="2683440194"/>
                    </a:ext>
                  </a:extLst>
                </a:gridCol>
              </a:tblGrid>
              <a:tr h="387362">
                <a:tc>
                  <a:txBody>
                    <a:bodyPr/>
                    <a:lstStyle/>
                    <a:p>
                      <a:r>
                        <a:rPr lang="en-US" dirty="0"/>
                        <a:t>Cluster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48599"/>
                  </a:ext>
                </a:extLst>
              </a:tr>
              <a:tr h="38736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lowest child mortality rate as due to highest income in this sector they have the ability to avail effective health benefits. As a result inflation is lowest in this cluster and life expectancy is highest .GDP  is highest.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77414"/>
                  </a:ext>
                </a:extLst>
              </a:tr>
              <a:tr h="38736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moderately low child mortality rate but inflation is high , but </a:t>
                      </a:r>
                      <a:r>
                        <a:rPr lang="en-US" dirty="0" err="1"/>
                        <a:t>gdp</a:t>
                      </a:r>
                      <a:r>
                        <a:rPr lang="en-US" dirty="0"/>
                        <a:t> is quiet low.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413788"/>
                  </a:ext>
                </a:extLst>
              </a:tr>
              <a:tr h="38736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 highest child mortality rate  due to lowest income in this sector. As a result inflation is high in this cluster and life expectancy is lowest. GDP is lowest.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144879"/>
                  </a:ext>
                </a:extLst>
              </a:tr>
              <a:tr h="38736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 mortality rate is second lowest , health expenditures are high , inflations are low , life expectancy rate is quiet high , </a:t>
                      </a:r>
                      <a:r>
                        <a:rPr lang="en-US" dirty="0" err="1"/>
                        <a:t>gdp</a:t>
                      </a:r>
                      <a:r>
                        <a:rPr lang="en-US" dirty="0"/>
                        <a:t> is second highest in this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594580"/>
                  </a:ext>
                </a:extLst>
              </a:tr>
              <a:tr h="38736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 highest </a:t>
                      </a:r>
                      <a:r>
                        <a:rPr lang="en-US" dirty="0" err="1"/>
                        <a:t>child_mortality_rate</a:t>
                      </a:r>
                      <a:r>
                        <a:rPr lang="en-US" dirty="0"/>
                        <a:t> , low health expenditures , low income, highest inflation, low </a:t>
                      </a:r>
                      <a:r>
                        <a:rPr lang="en-US" dirty="0" err="1"/>
                        <a:t>life_expec</a:t>
                      </a:r>
                      <a:r>
                        <a:rPr lang="en-US" dirty="0"/>
                        <a:t> in comparison to other clusters, low </a:t>
                      </a:r>
                      <a:r>
                        <a:rPr lang="en-US" dirty="0" err="1"/>
                        <a:t>gdp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581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62CF8E-7BA3-46D4-B4AA-D9BD1D49AD39}"/>
              </a:ext>
            </a:extLst>
          </p:cNvPr>
          <p:cNvSpPr txBox="1"/>
          <p:nvPr/>
        </p:nvSpPr>
        <p:spPr>
          <a:xfrm>
            <a:off x="360275" y="5671524"/>
            <a:ext cx="1048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Conclusion : As per above table countries belonging to cluster 2 are the most direst one in need of investment in every sector , to intensify their growth of development.</a:t>
            </a:r>
          </a:p>
        </p:txBody>
      </p:sp>
    </p:spTree>
    <p:extLst>
      <p:ext uri="{BB962C8B-B14F-4D97-AF65-F5344CB8AC3E}">
        <p14:creationId xmlns:p14="http://schemas.microsoft.com/office/powerpoint/2010/main" val="173985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1680" y="767342"/>
            <a:ext cx="9611300" cy="856138"/>
          </a:xfrm>
        </p:spPr>
        <p:txBody>
          <a:bodyPr>
            <a:normAutofit/>
          </a:bodyPr>
          <a:lstStyle/>
          <a:p>
            <a:r>
              <a:rPr lang="en-IN" sz="2800" b="1" dirty="0"/>
              <a:t>Countries to be invested in.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A76821-EF9C-46AD-BFE9-07839C2EC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3386"/>
              </p:ext>
            </p:extLst>
          </p:nvPr>
        </p:nvGraphicFramePr>
        <p:xfrm>
          <a:off x="398141" y="1673128"/>
          <a:ext cx="9761236" cy="37278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4192">
                  <a:extLst>
                    <a:ext uri="{9D8B030D-6E8A-4147-A177-3AD203B41FA5}">
                      <a16:colId xmlns:a16="http://schemas.microsoft.com/office/drawing/2014/main" val="711157153"/>
                    </a:ext>
                  </a:extLst>
                </a:gridCol>
                <a:gridCol w="781720">
                  <a:extLst>
                    <a:ext uri="{9D8B030D-6E8A-4147-A177-3AD203B41FA5}">
                      <a16:colId xmlns:a16="http://schemas.microsoft.com/office/drawing/2014/main" val="420584828"/>
                    </a:ext>
                  </a:extLst>
                </a:gridCol>
                <a:gridCol w="974027">
                  <a:extLst>
                    <a:ext uri="{9D8B030D-6E8A-4147-A177-3AD203B41FA5}">
                      <a16:colId xmlns:a16="http://schemas.microsoft.com/office/drawing/2014/main" val="2927896616"/>
                    </a:ext>
                  </a:extLst>
                </a:gridCol>
                <a:gridCol w="934724">
                  <a:extLst>
                    <a:ext uri="{9D8B030D-6E8A-4147-A177-3AD203B41FA5}">
                      <a16:colId xmlns:a16="http://schemas.microsoft.com/office/drawing/2014/main" val="28001207"/>
                    </a:ext>
                  </a:extLst>
                </a:gridCol>
                <a:gridCol w="676551">
                  <a:extLst>
                    <a:ext uri="{9D8B030D-6E8A-4147-A177-3AD203B41FA5}">
                      <a16:colId xmlns:a16="http://schemas.microsoft.com/office/drawing/2014/main" val="3320995963"/>
                    </a:ext>
                  </a:extLst>
                </a:gridCol>
                <a:gridCol w="629350">
                  <a:extLst>
                    <a:ext uri="{9D8B030D-6E8A-4147-A177-3AD203B41FA5}">
                      <a16:colId xmlns:a16="http://schemas.microsoft.com/office/drawing/2014/main" val="2557383247"/>
                    </a:ext>
                  </a:extLst>
                </a:gridCol>
                <a:gridCol w="597883">
                  <a:extLst>
                    <a:ext uri="{9D8B030D-6E8A-4147-A177-3AD203B41FA5}">
                      <a16:colId xmlns:a16="http://schemas.microsoft.com/office/drawing/2014/main" val="3803206283"/>
                    </a:ext>
                  </a:extLst>
                </a:gridCol>
                <a:gridCol w="676551">
                  <a:extLst>
                    <a:ext uri="{9D8B030D-6E8A-4147-A177-3AD203B41FA5}">
                      <a16:colId xmlns:a16="http://schemas.microsoft.com/office/drawing/2014/main" val="1919863417"/>
                    </a:ext>
                  </a:extLst>
                </a:gridCol>
                <a:gridCol w="999182">
                  <a:extLst>
                    <a:ext uri="{9D8B030D-6E8A-4147-A177-3AD203B41FA5}">
                      <a16:colId xmlns:a16="http://schemas.microsoft.com/office/drawing/2014/main" val="29487383"/>
                    </a:ext>
                  </a:extLst>
                </a:gridCol>
                <a:gridCol w="752172">
                  <a:extLst>
                    <a:ext uri="{9D8B030D-6E8A-4147-A177-3AD203B41FA5}">
                      <a16:colId xmlns:a16="http://schemas.microsoft.com/office/drawing/2014/main" val="4278848867"/>
                    </a:ext>
                  </a:extLst>
                </a:gridCol>
                <a:gridCol w="504884">
                  <a:extLst>
                    <a:ext uri="{9D8B030D-6E8A-4147-A177-3AD203B41FA5}">
                      <a16:colId xmlns:a16="http://schemas.microsoft.com/office/drawing/2014/main" val="3470721920"/>
                    </a:ext>
                  </a:extLst>
                </a:gridCol>
              </a:tblGrid>
              <a:tr h="1847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country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ClusterID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child_mort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exports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health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imports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income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>
                          <a:effectLst/>
                        </a:rPr>
                        <a:t>inflation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effectLst/>
                        </a:rPr>
                        <a:t>life_expec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effectLst/>
                        </a:rPr>
                        <a:t>total_fer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 dirty="0" err="1">
                          <a:effectLst/>
                        </a:rPr>
                        <a:t>gdpp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/>
                </a:tc>
                <a:extLst>
                  <a:ext uri="{0D108BD9-81ED-4DB2-BD59-A6C34878D82A}">
                    <a16:rowId xmlns:a16="http://schemas.microsoft.com/office/drawing/2014/main" val="1725653597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Afghanistan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91554711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Burkina Faso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3171831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Burundi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77139740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42265887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Congo, Dem. Rep.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64994621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Cote d'Ivoire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37806356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Guinea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68997794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Guinea-Bissau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45893456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Haiti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22602591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Malawi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94449686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08328176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Mozambique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06240251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Niger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85510088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Rwanda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64.6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4550898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Sierra Leone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08968763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Tanzania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46088734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Togo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83139041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Uganda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19135923"/>
                  </a:ext>
                </a:extLst>
              </a:tr>
              <a:tr h="1847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Zambia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3280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90831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54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2733</TotalTime>
  <Words>982</Words>
  <Application>Microsoft Office PowerPoint</Application>
  <PresentationFormat>Widescreen</PresentationFormat>
  <Paragraphs>325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Office Theme</vt:lpstr>
      <vt:lpstr>HELP International NGO CASE STUDY   SUBMISSION </vt:lpstr>
      <vt:lpstr>  PROBLEM STATEMENT</vt:lpstr>
      <vt:lpstr>  Analysis Approach</vt:lpstr>
      <vt:lpstr>PowerPoint Presentation</vt:lpstr>
      <vt:lpstr>PowerPoint Presentation</vt:lpstr>
      <vt:lpstr> Feature mean analsysis</vt:lpstr>
      <vt:lpstr> </vt:lpstr>
      <vt:lpstr>PowerPoint Presentation</vt:lpstr>
      <vt:lpstr>Countries to be invested in.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Case Study  Submission</dc:title>
  <dc:creator>Chiranjeev</dc:creator>
  <cp:lastModifiedBy>Dalmia, Shivali</cp:lastModifiedBy>
  <cp:revision>87</cp:revision>
  <dcterms:created xsi:type="dcterms:W3CDTF">2016-06-09T08:16:28Z</dcterms:created>
  <dcterms:modified xsi:type="dcterms:W3CDTF">2019-02-24T09:14:59Z</dcterms:modified>
</cp:coreProperties>
</file>